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5" r:id="rId1"/>
  </p:sldMasterIdLst>
  <p:sldIdLst>
    <p:sldId id="256" r:id="rId2"/>
    <p:sldId id="257" r:id="rId3"/>
    <p:sldId id="258" r:id="rId4"/>
    <p:sldId id="259" r:id="rId5"/>
    <p:sldId id="260" r:id="rId6"/>
    <p:sldId id="261" r:id="rId7"/>
    <p:sldId id="262" r:id="rId8"/>
    <p:sldId id="263" r:id="rId9"/>
    <p:sldId id="267" r:id="rId10"/>
    <p:sldId id="268" r:id="rId11"/>
    <p:sldId id="269" r:id="rId12"/>
    <p:sldId id="270" r:id="rId13"/>
    <p:sldId id="264" r:id="rId14"/>
    <p:sldId id="266" r:id="rId15"/>
    <p:sldId id="271" r:id="rId16"/>
    <p:sldId id="272" r:id="rId17"/>
    <p:sldId id="26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9A696F1-F014-477B-B890-5EA951F3E115}" v="44" dt="2023-08-01T13:49:02.026"/>
    <p1510:client id="{B7EBF4B5-0746-42C2-8EB3-AB484EB1C36C}" v="88" dt="2023-08-01T15:55:00.914"/>
    <p1510:client id="{DB093858-D826-4326-89C6-36B018535BC2}" v="183" dt="2023-07-31T04:20:14.76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&#65279;<?xml version="1.0" encoding="utf-8"?><Relationships xmlns="http://schemas.openxmlformats.org/package/2006/relationships"><Relationship Type="http://schemas.openxmlformats.org/officeDocument/2006/relationships/slide" Target="slides/slide7.xml" Id="rId8" /><Relationship Type="http://schemas.openxmlformats.org/officeDocument/2006/relationships/slide" Target="slides/slide12.xml" Id="rId13" /><Relationship Type="http://schemas.openxmlformats.org/officeDocument/2006/relationships/slide" Target="slides/slide17.xml" Id="rId18" /><Relationship Type="http://schemas.openxmlformats.org/officeDocument/2006/relationships/slide" Target="slides/slide2.xml" Id="rId3" /><Relationship Type="http://schemas.openxmlformats.org/officeDocument/2006/relationships/theme" Target="theme/theme1.xml" Id="rId21" /><Relationship Type="http://schemas.openxmlformats.org/officeDocument/2006/relationships/slide" Target="slides/slide6.xml" Id="rId7" /><Relationship Type="http://schemas.openxmlformats.org/officeDocument/2006/relationships/slide" Target="slides/slide11.xml" Id="rId12" /><Relationship Type="http://schemas.openxmlformats.org/officeDocument/2006/relationships/slide" Target="slides/slide16.xml" Id="rId17" /><Relationship Type="http://schemas.openxmlformats.org/officeDocument/2006/relationships/slide" Target="slides/slide1.xml" Id="rId2" /><Relationship Type="http://schemas.openxmlformats.org/officeDocument/2006/relationships/slide" Target="slides/slide15.xml" Id="rId16" /><Relationship Type="http://schemas.openxmlformats.org/officeDocument/2006/relationships/viewProps" Target="viewProps.xml" Id="rId20" /><Relationship Type="http://schemas.openxmlformats.org/officeDocument/2006/relationships/slideMaster" Target="slideMasters/slideMaster1.xml" Id="rId1" /><Relationship Type="http://schemas.openxmlformats.org/officeDocument/2006/relationships/slide" Target="slides/slide5.xml" Id="rId6" /><Relationship Type="http://schemas.openxmlformats.org/officeDocument/2006/relationships/slide" Target="slides/slide10.xml" Id="rId11" /><Relationship Type="http://schemas.microsoft.com/office/2015/10/relationships/revisionInfo" Target="revisionInfo.xml" Id="rId24" /><Relationship Type="http://schemas.openxmlformats.org/officeDocument/2006/relationships/slide" Target="slides/slide4.xml" Id="rId5" /><Relationship Type="http://schemas.openxmlformats.org/officeDocument/2006/relationships/slide" Target="slides/slide14.xml" Id="rId15" /><Relationship Type="http://schemas.openxmlformats.org/officeDocument/2006/relationships/slide" Target="slides/slide9.xml" Id="rId10" /><Relationship Type="http://schemas.openxmlformats.org/officeDocument/2006/relationships/presProps" Target="presProps.xml" Id="rId19" /><Relationship Type="http://schemas.openxmlformats.org/officeDocument/2006/relationships/slide" Target="slides/slide3.xml" Id="rId4" /><Relationship Type="http://schemas.openxmlformats.org/officeDocument/2006/relationships/slide" Target="slides/slide8.xml" Id="rId9" /><Relationship Type="http://schemas.openxmlformats.org/officeDocument/2006/relationships/slide" Target="slides/slide13.xml" Id="rId14" /><Relationship Type="http://schemas.openxmlformats.org/officeDocument/2006/relationships/tableStyles" Target="tableStyles.xml" Id="rId22" /></Relationships>
</file>

<file path=ppt/media/image1.jpeg>
</file>

<file path=ppt/media/image10.png>
</file>

<file path=ppt/media/image11.png>
</file>

<file path=ppt/media/image12.jpeg>
</file>

<file path=ppt/media/image13.png>
</file>

<file path=ppt/media/image14.jpeg>
</file>

<file path=ppt/media/image2.jpeg>
</file>

<file path=ppt/media/image3.jpeg>
</file>

<file path=ppt/media/image4.jpeg>
</file>

<file path=ppt/media/image5.jpeg>
</file>

<file path=ppt/media/image6.jpe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a:t>Click to edit Master title style</a:t>
            </a:r>
          </a:p>
        </p:txBody>
      </p:sp>
    </p:spTree>
    <p:extLst>
      <p:ext uri="{BB962C8B-B14F-4D97-AF65-F5344CB8AC3E}">
        <p14:creationId xmlns:p14="http://schemas.microsoft.com/office/powerpoint/2010/main" val="296527596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7368845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96220720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02348029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03337174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2641536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714224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40405258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796508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2528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8/1/2023</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568977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8/1/2023</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4256388"/>
      </p:ext>
    </p:extLst>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78" r:id="rId6"/>
    <p:sldLayoutId id="2147483674" r:id="rId7"/>
    <p:sldLayoutId id="2147483675" r:id="rId8"/>
    <p:sldLayoutId id="2147483676" r:id="rId9"/>
    <p:sldLayoutId id="2147483677" r:id="rId10"/>
    <p:sldLayoutId id="2147483679"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5C7EF91A-AEA4-5F56-0661-A62DE8490B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8" name="Picture 17">
            <a:extLst>
              <a:ext uri="{FF2B5EF4-FFF2-40B4-BE49-F238E27FC236}">
                <a16:creationId xmlns:a16="http://schemas.microsoft.com/office/drawing/2014/main" id="{3CD07104-7C0A-67B8-FC1B-9E62E6BAD5F7}"/>
              </a:ext>
            </a:extLst>
          </p:cNvPr>
          <p:cNvPicPr>
            <a:picLocks noChangeAspect="1"/>
          </p:cNvPicPr>
          <p:nvPr/>
        </p:nvPicPr>
        <p:blipFill rotWithShape="1">
          <a:blip r:embed="rId2"/>
          <a:srcRect r="6250" b="6250"/>
          <a:stretch/>
        </p:blipFill>
        <p:spPr>
          <a:xfrm>
            <a:off x="20" y="1"/>
            <a:ext cx="12191980" cy="6858000"/>
          </a:xfrm>
          <a:prstGeom prst="rect">
            <a:avLst/>
          </a:prstGeom>
        </p:spPr>
      </p:pic>
      <p:sp>
        <p:nvSpPr>
          <p:cNvPr id="24" name="Rectangle 23">
            <a:extLst>
              <a:ext uri="{FF2B5EF4-FFF2-40B4-BE49-F238E27FC236}">
                <a16:creationId xmlns:a16="http://schemas.microsoft.com/office/drawing/2014/main" id="{5B12B501-806A-E961-4C73-E0D1677A8A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1" y="2446808"/>
            <a:ext cx="12192000" cy="4417496"/>
          </a:xfrm>
          <a:prstGeom prst="rect">
            <a:avLst/>
          </a:prstGeom>
          <a:gradFill flip="none" rotWithShape="1">
            <a:gsLst>
              <a:gs pos="0">
                <a:srgbClr val="000000">
                  <a:alpha val="56000"/>
                </a:srgbClr>
              </a:gs>
              <a:gs pos="100000">
                <a:srgbClr val="000000">
                  <a:alpha val="0"/>
                </a:srgbClr>
              </a:gs>
              <a:gs pos="60000">
                <a:srgbClr val="000000">
                  <a:alpha val="28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3" name="Subtitle 2"/>
          <p:cNvSpPr>
            <a:spLocks noGrp="1"/>
          </p:cNvSpPr>
          <p:nvPr>
            <p:ph type="subTitle" idx="1"/>
          </p:nvPr>
        </p:nvSpPr>
        <p:spPr>
          <a:xfrm>
            <a:off x="895480" y="5076496"/>
            <a:ext cx="6772868" cy="826113"/>
          </a:xfrm>
        </p:spPr>
        <p:txBody>
          <a:bodyPr>
            <a:normAutofit/>
          </a:bodyPr>
          <a:lstStyle/>
          <a:p>
            <a:endParaRPr lang="en-US">
              <a:solidFill>
                <a:srgbClr val="FFFFFF"/>
              </a:solidFill>
            </a:endParaRPr>
          </a:p>
        </p:txBody>
      </p:sp>
      <p:sp>
        <p:nvSpPr>
          <p:cNvPr id="2" name="Title 1"/>
          <p:cNvSpPr>
            <a:spLocks noGrp="1"/>
          </p:cNvSpPr>
          <p:nvPr>
            <p:ph type="ctrTitle"/>
          </p:nvPr>
        </p:nvSpPr>
        <p:spPr>
          <a:xfrm>
            <a:off x="895481" y="2919772"/>
            <a:ext cx="6772868" cy="2150420"/>
          </a:xfrm>
        </p:spPr>
        <p:txBody>
          <a:bodyPr>
            <a:normAutofit/>
          </a:bodyPr>
          <a:lstStyle/>
          <a:p>
            <a:pPr>
              <a:lnSpc>
                <a:spcPct val="110000"/>
              </a:lnSpc>
            </a:pPr>
            <a:r>
              <a:rPr lang="en-US" sz="3000">
                <a:solidFill>
                  <a:srgbClr val="FFFFFF"/>
                </a:solidFill>
                <a:ea typeface="+mj-lt"/>
                <a:cs typeface="+mj-lt"/>
              </a:rPr>
              <a:t>Lighting Up the Streets: Building a Traffic Light System with PIC16F877A and 7-Segment Display</a:t>
            </a:r>
            <a:endParaRPr lang="en-US" sz="3000">
              <a:solidFill>
                <a:srgbClr val="FFFFFF"/>
              </a:solidFill>
            </a:endParaRPr>
          </a:p>
        </p:txBody>
      </p:sp>
    </p:spTree>
    <p:extLst>
      <p:ext uri="{BB962C8B-B14F-4D97-AF65-F5344CB8AC3E}">
        <p14:creationId xmlns:p14="http://schemas.microsoft.com/office/powerpoint/2010/main" val="109857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5D68D5-E9D1-5864-2ECC-C04589697D04}"/>
              </a:ext>
            </a:extLst>
          </p:cNvPr>
          <p:cNvSpPr>
            <a:spLocks noGrp="1"/>
          </p:cNvSpPr>
          <p:nvPr>
            <p:ph type="title"/>
          </p:nvPr>
        </p:nvSpPr>
        <p:spPr/>
        <p:txBody>
          <a:bodyPr/>
          <a:lstStyle/>
          <a:p>
            <a:endParaRPr lang="en-US"/>
          </a:p>
        </p:txBody>
      </p:sp>
      <p:pic>
        <p:nvPicPr>
          <p:cNvPr id="4" name="Picture 4" descr="A screenshot of a computer program&#10;&#10;Description automatically generated">
            <a:extLst>
              <a:ext uri="{FF2B5EF4-FFF2-40B4-BE49-F238E27FC236}">
                <a16:creationId xmlns:a16="http://schemas.microsoft.com/office/drawing/2014/main" id="{A322B4C2-99A5-A2FE-5C92-D4A3F321C3F6}"/>
              </a:ext>
            </a:extLst>
          </p:cNvPr>
          <p:cNvPicPr>
            <a:picLocks noGrp="1" noChangeAspect="1"/>
          </p:cNvPicPr>
          <p:nvPr>
            <p:ph idx="1"/>
          </p:nvPr>
        </p:nvPicPr>
        <p:blipFill>
          <a:blip r:embed="rId2"/>
          <a:stretch>
            <a:fillRect/>
          </a:stretch>
        </p:blipFill>
        <p:spPr>
          <a:xfrm>
            <a:off x="-1302" y="-60690"/>
            <a:ext cx="12295183" cy="6975973"/>
          </a:xfrm>
        </p:spPr>
      </p:pic>
      <p:sp>
        <p:nvSpPr>
          <p:cNvPr id="3" name="TextBox 2">
            <a:extLst>
              <a:ext uri="{FF2B5EF4-FFF2-40B4-BE49-F238E27FC236}">
                <a16:creationId xmlns:a16="http://schemas.microsoft.com/office/drawing/2014/main" id="{37711911-69D3-C57C-62C6-6682B50F83DB}"/>
              </a:ext>
            </a:extLst>
          </p:cNvPr>
          <p:cNvSpPr txBox="1"/>
          <p:nvPr/>
        </p:nvSpPr>
        <p:spPr>
          <a:xfrm rot="120000">
            <a:off x="3265310" y="3270955"/>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sz="1400" b="1">
              <a:solidFill>
                <a:srgbClr val="C00000"/>
              </a:solidFill>
            </a:endParaRPr>
          </a:p>
        </p:txBody>
      </p:sp>
    </p:spTree>
    <p:extLst>
      <p:ext uri="{BB962C8B-B14F-4D97-AF65-F5344CB8AC3E}">
        <p14:creationId xmlns:p14="http://schemas.microsoft.com/office/powerpoint/2010/main" val="35671793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C78CD-6F50-B06E-07F3-1948AF427117}"/>
              </a:ext>
            </a:extLst>
          </p:cNvPr>
          <p:cNvSpPr>
            <a:spLocks noGrp="1"/>
          </p:cNvSpPr>
          <p:nvPr>
            <p:ph type="title"/>
          </p:nvPr>
        </p:nvSpPr>
        <p:spPr/>
        <p:txBody>
          <a:bodyPr/>
          <a:lstStyle/>
          <a:p>
            <a:endParaRPr lang="en-US"/>
          </a:p>
        </p:txBody>
      </p:sp>
      <p:pic>
        <p:nvPicPr>
          <p:cNvPr id="4" name="Picture 4" descr="A screenshot of a computer code&#10;&#10;Description automatically generated">
            <a:extLst>
              <a:ext uri="{FF2B5EF4-FFF2-40B4-BE49-F238E27FC236}">
                <a16:creationId xmlns:a16="http://schemas.microsoft.com/office/drawing/2014/main" id="{30DFEA2D-15FB-E51E-A4AA-3C68302AA8B6}"/>
              </a:ext>
            </a:extLst>
          </p:cNvPr>
          <p:cNvPicPr>
            <a:picLocks noGrp="1" noChangeAspect="1"/>
          </p:cNvPicPr>
          <p:nvPr>
            <p:ph idx="1"/>
          </p:nvPr>
        </p:nvPicPr>
        <p:blipFill>
          <a:blip r:embed="rId2"/>
          <a:stretch>
            <a:fillRect/>
          </a:stretch>
        </p:blipFill>
        <p:spPr>
          <a:xfrm>
            <a:off x="-108186" y="-84075"/>
            <a:ext cx="11624388" cy="6951784"/>
          </a:xfrm>
        </p:spPr>
      </p:pic>
    </p:spTree>
    <p:extLst>
      <p:ext uri="{BB962C8B-B14F-4D97-AF65-F5344CB8AC3E}">
        <p14:creationId xmlns:p14="http://schemas.microsoft.com/office/powerpoint/2010/main" val="758597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B5C872-CBC6-F62A-94A9-4E451D3F4BA1}"/>
              </a:ext>
            </a:extLst>
          </p:cNvPr>
          <p:cNvSpPr>
            <a:spLocks noGrp="1"/>
          </p:cNvSpPr>
          <p:nvPr>
            <p:ph type="title"/>
          </p:nvPr>
        </p:nvSpPr>
        <p:spPr/>
        <p:txBody>
          <a:bodyPr/>
          <a:lstStyle/>
          <a:p>
            <a:endParaRPr lang="en-US"/>
          </a:p>
        </p:txBody>
      </p:sp>
      <p:pic>
        <p:nvPicPr>
          <p:cNvPr id="4" name="Picture 4" descr="A screenshot of a computer&#10;&#10;Description automatically generated">
            <a:extLst>
              <a:ext uri="{FF2B5EF4-FFF2-40B4-BE49-F238E27FC236}">
                <a16:creationId xmlns:a16="http://schemas.microsoft.com/office/drawing/2014/main" id="{9AAC591B-6D90-D48A-14AC-A2446BA4D086}"/>
              </a:ext>
            </a:extLst>
          </p:cNvPr>
          <p:cNvPicPr>
            <a:picLocks noGrp="1" noChangeAspect="1"/>
          </p:cNvPicPr>
          <p:nvPr>
            <p:ph idx="1"/>
          </p:nvPr>
        </p:nvPicPr>
        <p:blipFill>
          <a:blip r:embed="rId2"/>
          <a:stretch>
            <a:fillRect/>
          </a:stretch>
        </p:blipFill>
        <p:spPr>
          <a:xfrm>
            <a:off x="-244400" y="12688"/>
            <a:ext cx="12041960" cy="6855022"/>
          </a:xfrm>
        </p:spPr>
      </p:pic>
    </p:spTree>
    <p:extLst>
      <p:ext uri="{BB962C8B-B14F-4D97-AF65-F5344CB8AC3E}">
        <p14:creationId xmlns:p14="http://schemas.microsoft.com/office/powerpoint/2010/main" val="49855291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Electronics protoboard">
            <a:extLst>
              <a:ext uri="{FF2B5EF4-FFF2-40B4-BE49-F238E27FC236}">
                <a16:creationId xmlns:a16="http://schemas.microsoft.com/office/drawing/2014/main" id="{BD86B898-40A0-62ED-C759-5154FDB28247}"/>
              </a:ext>
            </a:extLst>
          </p:cNvPr>
          <p:cNvPicPr>
            <a:picLocks noChangeAspect="1"/>
          </p:cNvPicPr>
          <p:nvPr/>
        </p:nvPicPr>
        <p:blipFill rotWithShape="1">
          <a:blip r:embed="rId2"/>
          <a:srcRect l="6976" r="47789" b="-3"/>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811EF6B-91C6-C730-11AE-B9B70C5A1456}"/>
              </a:ext>
            </a:extLst>
          </p:cNvPr>
          <p:cNvSpPr>
            <a:spLocks noGrp="1"/>
          </p:cNvSpPr>
          <p:nvPr>
            <p:ph type="title"/>
          </p:nvPr>
        </p:nvSpPr>
        <p:spPr>
          <a:xfrm>
            <a:off x="782418" y="1280160"/>
            <a:ext cx="5670400" cy="1152144"/>
          </a:xfrm>
        </p:spPr>
        <p:txBody>
          <a:bodyPr>
            <a:normAutofit/>
          </a:bodyPr>
          <a:lstStyle/>
          <a:p>
            <a:pPr marL="285750" indent="-285750">
              <a:spcBef>
                <a:spcPts val="1000"/>
              </a:spcBef>
              <a:buFont typeface="Arial"/>
              <a:buChar char="•"/>
            </a:pPr>
            <a:r>
              <a:rPr lang="en-US" b="0">
                <a:latin typeface="Arial"/>
                <a:cs typeface="Arial"/>
              </a:rPr>
              <a:t>Circuit Design</a:t>
            </a:r>
          </a:p>
          <a:p>
            <a:endParaRPr lang="en-US"/>
          </a:p>
        </p:txBody>
      </p:sp>
      <p:sp>
        <p:nvSpPr>
          <p:cNvPr id="3" name="Content Placeholder 2">
            <a:extLst>
              <a:ext uri="{FF2B5EF4-FFF2-40B4-BE49-F238E27FC236}">
                <a16:creationId xmlns:a16="http://schemas.microsoft.com/office/drawing/2014/main" id="{EAAD046E-DBE3-2BA4-E2EC-D03C3012DE70}"/>
              </a:ext>
            </a:extLst>
          </p:cNvPr>
          <p:cNvSpPr>
            <a:spLocks noGrp="1"/>
          </p:cNvSpPr>
          <p:nvPr>
            <p:ph idx="1"/>
          </p:nvPr>
        </p:nvSpPr>
        <p:spPr>
          <a:xfrm>
            <a:off x="1620445" y="1711193"/>
            <a:ext cx="4832373" cy="5467376"/>
          </a:xfrm>
        </p:spPr>
        <p:txBody>
          <a:bodyPr vert="horz" lIns="91440" tIns="45720" rIns="91440" bIns="45720" rtlCol="0" anchor="t">
            <a:noAutofit/>
          </a:bodyPr>
          <a:lstStyle/>
          <a:p>
            <a:pPr marL="0" indent="0">
              <a:lnSpc>
                <a:spcPct val="110000"/>
              </a:lnSpc>
              <a:buNone/>
            </a:pPr>
            <a:endParaRPr lang="en-US" sz="1100"/>
          </a:p>
          <a:p>
            <a:pPr>
              <a:lnSpc>
                <a:spcPct val="110000"/>
              </a:lnSpc>
            </a:pPr>
            <a:r>
              <a:rPr lang="en-US" sz="1600">
                <a:ea typeface="+mn-lt"/>
                <a:cs typeface="+mn-lt"/>
              </a:rPr>
              <a:t>The circuit design of the traffic light system consists of several components, including the PIC16F877A microcontroller, the common anode seven segment display, and the 7447 IC decoder. These components work together to control the sequence of the traffic lights and display the appropriate signals to drivers and pedestrians.</a:t>
            </a:r>
            <a:endParaRPr lang="en-US" sz="1600"/>
          </a:p>
          <a:p>
            <a:pPr>
              <a:lnSpc>
                <a:spcPct val="110000"/>
              </a:lnSpc>
            </a:pPr>
            <a:r>
              <a:rPr lang="en-US" sz="1600">
                <a:ea typeface="+mn-lt"/>
                <a:cs typeface="+mn-lt"/>
              </a:rPr>
              <a:t>To create the circuit diagram, we used Proteus software, which allowed us to simulate the behavior of the system before building it in real life. The connections between the components are carefully designed to ensure that the traffic lights operate correctly and efficiently.</a:t>
            </a:r>
            <a:endParaRPr lang="en-US" sz="1600"/>
          </a:p>
          <a:p>
            <a:pPr>
              <a:lnSpc>
                <a:spcPct val="110000"/>
              </a:lnSpc>
            </a:pPr>
            <a:endParaRPr lang="en-US" sz="1600"/>
          </a:p>
        </p:txBody>
      </p:sp>
    </p:spTree>
    <p:extLst>
      <p:ext uri="{BB962C8B-B14F-4D97-AF65-F5344CB8AC3E}">
        <p14:creationId xmlns:p14="http://schemas.microsoft.com/office/powerpoint/2010/main" val="19880416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818D3569-35F6-9F66-D447-1EB096008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72843310-8E09-C809-A540-5B06954B52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0159" y="937858"/>
            <a:ext cx="10314136" cy="4982284"/>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7" descr="A computer screen shot of a circuit board&#10;&#10;Description automatically generated">
            <a:extLst>
              <a:ext uri="{FF2B5EF4-FFF2-40B4-BE49-F238E27FC236}">
                <a16:creationId xmlns:a16="http://schemas.microsoft.com/office/drawing/2014/main" id="{FEFE5FFF-78F4-7AA5-A06C-D1C4492A0C25}"/>
              </a:ext>
            </a:extLst>
          </p:cNvPr>
          <p:cNvPicPr>
            <a:picLocks noGrp="1" noChangeAspect="1"/>
          </p:cNvPicPr>
          <p:nvPr>
            <p:ph idx="1"/>
          </p:nvPr>
        </p:nvPicPr>
        <p:blipFill rotWithShape="1">
          <a:blip r:embed="rId2"/>
          <a:srcRect t="25247" r="-1" b="6545"/>
          <a:stretch/>
        </p:blipFill>
        <p:spPr>
          <a:xfrm>
            <a:off x="630145" y="24094"/>
            <a:ext cx="11438993" cy="6833301"/>
          </a:xfrm>
          <a:prstGeom prst="rect">
            <a:avLst/>
          </a:prstGeom>
        </p:spPr>
      </p:pic>
    </p:spTree>
    <p:extLst>
      <p:ext uri="{BB962C8B-B14F-4D97-AF65-F5344CB8AC3E}">
        <p14:creationId xmlns:p14="http://schemas.microsoft.com/office/powerpoint/2010/main" val="33092869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1" name="Rectangle 10">
            <a:extLst>
              <a:ext uri="{FF2B5EF4-FFF2-40B4-BE49-F238E27FC236}">
                <a16:creationId xmlns:a16="http://schemas.microsoft.com/office/drawing/2014/main" id="{F6F11920-79A6-397C-5E55-63AF292E26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89D1E65-2B88-9BCD-8F28-320A37E8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307984" y="956554"/>
            <a:ext cx="3788016" cy="4357516"/>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CC8575D-3260-7A35-87F9-972430ABBC4B}"/>
              </a:ext>
            </a:extLst>
          </p:cNvPr>
          <p:cNvSpPr>
            <a:spLocks noGrp="1"/>
          </p:cNvSpPr>
          <p:nvPr>
            <p:ph type="title"/>
          </p:nvPr>
        </p:nvSpPr>
        <p:spPr>
          <a:xfrm>
            <a:off x="7163852" y="1875414"/>
            <a:ext cx="4544163" cy="1822118"/>
          </a:xfrm>
        </p:spPr>
        <p:txBody>
          <a:bodyPr vert="horz" lIns="91440" tIns="45720" rIns="91440" bIns="45720" rtlCol="0" anchor="ctr">
            <a:normAutofit/>
          </a:bodyPr>
          <a:lstStyle/>
          <a:p>
            <a:r>
              <a:rPr lang="en-US" sz="3200" spc="530"/>
              <a:t>    </a:t>
            </a:r>
            <a:r>
              <a:rPr lang="en-US" sz="4000" spc="530"/>
              <a:t>Simple flowchart</a:t>
            </a:r>
          </a:p>
        </p:txBody>
      </p:sp>
      <p:pic>
        <p:nvPicPr>
          <p:cNvPr id="4" name="Picture 4" descr="A computer screen shot of a diagram&#10;&#10;Description automatically generated">
            <a:extLst>
              <a:ext uri="{FF2B5EF4-FFF2-40B4-BE49-F238E27FC236}">
                <a16:creationId xmlns:a16="http://schemas.microsoft.com/office/drawing/2014/main" id="{55CD2FB7-529D-D947-2A69-DB73042106F9}"/>
              </a:ext>
            </a:extLst>
          </p:cNvPr>
          <p:cNvPicPr>
            <a:picLocks noGrp="1" noChangeAspect="1"/>
          </p:cNvPicPr>
          <p:nvPr>
            <p:ph idx="1"/>
          </p:nvPr>
        </p:nvPicPr>
        <p:blipFill rotWithShape="1">
          <a:blip r:embed="rId2"/>
          <a:srcRect l="2924" r="8543" b="-2"/>
          <a:stretch/>
        </p:blipFill>
        <p:spPr>
          <a:xfrm>
            <a:off x="2312402" y="951263"/>
            <a:ext cx="3788016" cy="4399670"/>
          </a:xfrm>
          <a:prstGeom prst="rect">
            <a:avLst/>
          </a:prstGeom>
        </p:spPr>
      </p:pic>
    </p:spTree>
    <p:extLst>
      <p:ext uri="{BB962C8B-B14F-4D97-AF65-F5344CB8AC3E}">
        <p14:creationId xmlns:p14="http://schemas.microsoft.com/office/powerpoint/2010/main" val="2032913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B2092-44BE-89EE-42F9-281B94D169CD}"/>
              </a:ext>
            </a:extLst>
          </p:cNvPr>
          <p:cNvSpPr>
            <a:spLocks noGrp="1"/>
          </p:cNvSpPr>
          <p:nvPr>
            <p:ph type="title"/>
          </p:nvPr>
        </p:nvSpPr>
        <p:spPr/>
        <p:txBody>
          <a:bodyPr/>
          <a:lstStyle/>
          <a:p>
            <a:endParaRPr lang="en-US"/>
          </a:p>
        </p:txBody>
      </p:sp>
      <p:pic>
        <p:nvPicPr>
          <p:cNvPr id="4" name="Picture 4">
            <a:extLst>
              <a:ext uri="{FF2B5EF4-FFF2-40B4-BE49-F238E27FC236}">
                <a16:creationId xmlns:a16="http://schemas.microsoft.com/office/drawing/2014/main" id="{9C9DDFBA-781C-388C-14D4-9C6CA08C98D5}"/>
              </a:ext>
            </a:extLst>
          </p:cNvPr>
          <p:cNvPicPr>
            <a:picLocks noGrp="1" noChangeAspect="1"/>
          </p:cNvPicPr>
          <p:nvPr>
            <p:ph idx="1"/>
          </p:nvPr>
        </p:nvPicPr>
        <p:blipFill>
          <a:blip r:embed="rId2"/>
          <a:stretch>
            <a:fillRect/>
          </a:stretch>
        </p:blipFill>
        <p:spPr>
          <a:xfrm>
            <a:off x="-274253" y="591"/>
            <a:ext cx="11883950" cy="6975975"/>
          </a:xfrm>
        </p:spPr>
      </p:pic>
    </p:spTree>
    <p:extLst>
      <p:ext uri="{BB962C8B-B14F-4D97-AF65-F5344CB8AC3E}">
        <p14:creationId xmlns:p14="http://schemas.microsoft.com/office/powerpoint/2010/main" val="268882329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High speed train with motion blur effect">
            <a:extLst>
              <a:ext uri="{FF2B5EF4-FFF2-40B4-BE49-F238E27FC236}">
                <a16:creationId xmlns:a16="http://schemas.microsoft.com/office/drawing/2014/main" id="{3D7E9D52-833A-1A67-8BD7-8BF28EE06585}"/>
              </a:ext>
            </a:extLst>
          </p:cNvPr>
          <p:cNvPicPr>
            <a:picLocks noChangeAspect="1"/>
          </p:cNvPicPr>
          <p:nvPr/>
        </p:nvPicPr>
        <p:blipFill rotWithShape="1">
          <a:blip r:embed="rId2">
            <a:alphaModFix amt="50000"/>
          </a:blip>
          <a:srcRect l="21751" r="33015" b="-3"/>
          <a:stretch/>
        </p:blipFill>
        <p:spPr>
          <a:xfrm>
            <a:off x="20" y="-1"/>
            <a:ext cx="4654276" cy="6857999"/>
          </a:xfrm>
          <a:prstGeom prst="rect">
            <a:avLst/>
          </a:prstGeom>
        </p:spPr>
      </p:pic>
      <p:sp>
        <p:nvSpPr>
          <p:cNvPr id="13" name="Freeform: Shape 12">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BD15794F-A474-5241-5AA4-6D1E64B37215}"/>
              </a:ext>
            </a:extLst>
          </p:cNvPr>
          <p:cNvSpPr>
            <a:spLocks noGrp="1"/>
          </p:cNvSpPr>
          <p:nvPr>
            <p:ph type="title"/>
          </p:nvPr>
        </p:nvSpPr>
        <p:spPr>
          <a:xfrm>
            <a:off x="738786" y="1319622"/>
            <a:ext cx="3481988" cy="1591492"/>
          </a:xfrm>
          <a:noFill/>
        </p:spPr>
        <p:txBody>
          <a:bodyPr>
            <a:normAutofit/>
          </a:bodyPr>
          <a:lstStyle/>
          <a:p>
            <a:r>
              <a:rPr lang="en-US">
                <a:solidFill>
                  <a:schemeClr val="accent1">
                    <a:lumMod val="60000"/>
                    <a:lumOff val="40000"/>
                  </a:schemeClr>
                </a:solidFill>
              </a:rPr>
              <a:t>conclusion</a:t>
            </a:r>
          </a:p>
        </p:txBody>
      </p:sp>
      <p:sp>
        <p:nvSpPr>
          <p:cNvPr id="3" name="Content Placeholder 2">
            <a:extLst>
              <a:ext uri="{FF2B5EF4-FFF2-40B4-BE49-F238E27FC236}">
                <a16:creationId xmlns:a16="http://schemas.microsoft.com/office/drawing/2014/main" id="{23565F0D-FFBC-3C13-0F7A-2E1D1BCDB1E3}"/>
              </a:ext>
            </a:extLst>
          </p:cNvPr>
          <p:cNvSpPr>
            <a:spLocks noGrp="1"/>
          </p:cNvSpPr>
          <p:nvPr>
            <p:ph idx="1"/>
          </p:nvPr>
        </p:nvSpPr>
        <p:spPr>
          <a:xfrm>
            <a:off x="5534378" y="914363"/>
            <a:ext cx="4988781" cy="3996716"/>
          </a:xfrm>
        </p:spPr>
        <p:txBody>
          <a:bodyPr vert="horz" lIns="91440" tIns="45720" rIns="91440" bIns="45720" rtlCol="0" anchor="t">
            <a:noAutofit/>
          </a:bodyPr>
          <a:lstStyle/>
          <a:p>
            <a:pPr marL="0" indent="0">
              <a:lnSpc>
                <a:spcPct val="110000"/>
              </a:lnSpc>
              <a:buNone/>
            </a:pPr>
            <a:endParaRPr lang="en-US" sz="1500"/>
          </a:p>
          <a:p>
            <a:pPr>
              <a:lnSpc>
                <a:spcPct val="110000"/>
              </a:lnSpc>
            </a:pPr>
            <a:r>
              <a:rPr lang="en-US">
                <a:ea typeface="+mn-lt"/>
                <a:cs typeface="+mn-lt"/>
              </a:rPr>
              <a:t>In conclusion, we have explored the components and circuit design of a traffic light system using a PIC16F877A microcontroller and a common anode seven segment display with a 7447 IC decoder. We have also discussed the code implementation of the system using </a:t>
            </a:r>
            <a:r>
              <a:rPr lang="en-US" err="1">
                <a:ea typeface="+mn-lt"/>
                <a:cs typeface="+mn-lt"/>
              </a:rPr>
              <a:t>MikroC</a:t>
            </a:r>
            <a:r>
              <a:rPr lang="en-US">
                <a:ea typeface="+mn-lt"/>
                <a:cs typeface="+mn-lt"/>
              </a:rPr>
              <a:t> software and demonstrated its effectiveness in managing traffic flow.</a:t>
            </a:r>
            <a:endParaRPr lang="en-US"/>
          </a:p>
          <a:p>
            <a:pPr>
              <a:lnSpc>
                <a:spcPct val="110000"/>
              </a:lnSpc>
            </a:pPr>
            <a:r>
              <a:rPr lang="en-US">
                <a:ea typeface="+mn-lt"/>
                <a:cs typeface="+mn-lt"/>
              </a:rPr>
              <a:t>It is important to note that efficient traffic management systems are crucial in urban areas to prevent congestion and accidents. By implementing such systems, we can reduce travel time and improve overall safety for both drivers and pedestrians.</a:t>
            </a:r>
            <a:endParaRPr lang="en-US"/>
          </a:p>
          <a:p>
            <a:pPr>
              <a:lnSpc>
                <a:spcPct val="110000"/>
              </a:lnSpc>
            </a:pPr>
            <a:endParaRPr lang="en-US" sz="1500"/>
          </a:p>
        </p:txBody>
      </p:sp>
    </p:spTree>
    <p:extLst>
      <p:ext uri="{BB962C8B-B14F-4D97-AF65-F5344CB8AC3E}">
        <p14:creationId xmlns:p14="http://schemas.microsoft.com/office/powerpoint/2010/main" val="2072829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6" name="Rectangle 19">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7" name="Rectangle 21">
            <a:extLst>
              <a:ext uri="{FF2B5EF4-FFF2-40B4-BE49-F238E27FC236}">
                <a16:creationId xmlns:a16="http://schemas.microsoft.com/office/drawing/2014/main" id="{2D0267C2-9A87-5888-0384-969AD936546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3">
            <a:extLst>
              <a:ext uri="{FF2B5EF4-FFF2-40B4-BE49-F238E27FC236}">
                <a16:creationId xmlns:a16="http://schemas.microsoft.com/office/drawing/2014/main" id="{E4AEFA6A-E623-CF1A-3DDF-C38D3A7E2C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8570" y="930513"/>
            <a:ext cx="3740452" cy="4989589"/>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2DEF17C-7224-81D8-CBC4-B3938AA39AC6}"/>
              </a:ext>
            </a:extLst>
          </p:cNvPr>
          <p:cNvSpPr>
            <a:spLocks noGrp="1"/>
          </p:cNvSpPr>
          <p:nvPr>
            <p:ph type="title"/>
          </p:nvPr>
        </p:nvSpPr>
        <p:spPr>
          <a:xfrm>
            <a:off x="1185311" y="1190977"/>
            <a:ext cx="3355901" cy="3522133"/>
          </a:xfrm>
        </p:spPr>
        <p:txBody>
          <a:bodyPr vert="horz" lIns="91440" tIns="45720" rIns="91440" bIns="45720" rtlCol="0" anchor="b">
            <a:normAutofit/>
          </a:bodyPr>
          <a:lstStyle/>
          <a:p>
            <a:pPr>
              <a:lnSpc>
                <a:spcPct val="110000"/>
              </a:lnSpc>
            </a:pPr>
            <a:r>
              <a:rPr lang="en-US" sz="3200" spc="530"/>
              <a:t>Introduction</a:t>
            </a:r>
          </a:p>
          <a:p>
            <a:pPr>
              <a:lnSpc>
                <a:spcPct val="110000"/>
              </a:lnSpc>
            </a:pPr>
            <a:r>
              <a:rPr lang="en-US" sz="2000" spc="530">
                <a:latin typeface="Univers Condensed"/>
              </a:rPr>
              <a:t>.</a:t>
            </a:r>
            <a:r>
              <a:rPr lang="en-US" sz="1600" spc="530"/>
              <a:t>Components Used</a:t>
            </a:r>
          </a:p>
          <a:p>
            <a:pPr>
              <a:lnSpc>
                <a:spcPct val="110000"/>
              </a:lnSpc>
            </a:pPr>
            <a:r>
              <a:rPr lang="en-US" sz="1600" spc="530"/>
              <a:t>.connection of common anode seven segment</a:t>
            </a:r>
          </a:p>
          <a:p>
            <a:pPr>
              <a:lnSpc>
                <a:spcPct val="110000"/>
              </a:lnSpc>
            </a:pPr>
            <a:r>
              <a:rPr lang="en-US" sz="1600" spc="530"/>
              <a:t>.Circuit Design</a:t>
            </a:r>
          </a:p>
          <a:p>
            <a:pPr>
              <a:lnSpc>
                <a:spcPct val="110000"/>
              </a:lnSpc>
            </a:pPr>
            <a:r>
              <a:rPr lang="en-US" sz="1600" spc="530"/>
              <a:t>.Code Implementation</a:t>
            </a:r>
          </a:p>
          <a:p>
            <a:pPr>
              <a:lnSpc>
                <a:spcPct val="110000"/>
              </a:lnSpc>
            </a:pPr>
            <a:r>
              <a:rPr lang="en-US" sz="1600" spc="530"/>
              <a:t>.Conclusion</a:t>
            </a:r>
          </a:p>
          <a:p>
            <a:pPr>
              <a:lnSpc>
                <a:spcPct val="110000"/>
              </a:lnSpc>
            </a:pPr>
            <a:endParaRPr lang="en-US" sz="1300" spc="530"/>
          </a:p>
        </p:txBody>
      </p:sp>
      <p:pic>
        <p:nvPicPr>
          <p:cNvPr id="5" name="Picture 4" descr="Electronics protoboard">
            <a:extLst>
              <a:ext uri="{FF2B5EF4-FFF2-40B4-BE49-F238E27FC236}">
                <a16:creationId xmlns:a16="http://schemas.microsoft.com/office/drawing/2014/main" id="{2046C025-F3D3-7194-484B-EB04D2ED1078}"/>
              </a:ext>
            </a:extLst>
          </p:cNvPr>
          <p:cNvPicPr>
            <a:picLocks noChangeAspect="1"/>
          </p:cNvPicPr>
          <p:nvPr/>
        </p:nvPicPr>
        <p:blipFill rotWithShape="1">
          <a:blip r:embed="rId2"/>
          <a:srcRect t="15605" r="-2" b="-2"/>
          <a:stretch/>
        </p:blipFill>
        <p:spPr>
          <a:xfrm>
            <a:off x="5586770" y="1826068"/>
            <a:ext cx="5690830" cy="3205864"/>
          </a:xfrm>
          <a:prstGeom prst="rect">
            <a:avLst/>
          </a:prstGeom>
        </p:spPr>
      </p:pic>
    </p:spTree>
    <p:extLst>
      <p:ext uri="{BB962C8B-B14F-4D97-AF65-F5344CB8AC3E}">
        <p14:creationId xmlns:p14="http://schemas.microsoft.com/office/powerpoint/2010/main" val="2104130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raffic light trails at night">
            <a:extLst>
              <a:ext uri="{FF2B5EF4-FFF2-40B4-BE49-F238E27FC236}">
                <a16:creationId xmlns:a16="http://schemas.microsoft.com/office/drawing/2014/main" id="{27E1943F-233F-D154-5893-AA613104FF98}"/>
              </a:ext>
            </a:extLst>
          </p:cNvPr>
          <p:cNvPicPr>
            <a:picLocks noChangeAspect="1"/>
          </p:cNvPicPr>
          <p:nvPr/>
        </p:nvPicPr>
        <p:blipFill rotWithShape="1">
          <a:blip r:embed="rId2"/>
          <a:srcRect l="25309" r="29456" b="-3"/>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C3AA15-F3FF-0C4F-7C1D-9018FF93C8FF}"/>
              </a:ext>
            </a:extLst>
          </p:cNvPr>
          <p:cNvSpPr>
            <a:spLocks noGrp="1"/>
          </p:cNvSpPr>
          <p:nvPr>
            <p:ph type="title"/>
          </p:nvPr>
        </p:nvSpPr>
        <p:spPr>
          <a:xfrm>
            <a:off x="782418" y="1280160"/>
            <a:ext cx="5670400" cy="1152144"/>
          </a:xfrm>
        </p:spPr>
        <p:txBody>
          <a:bodyPr>
            <a:normAutofit/>
          </a:bodyPr>
          <a:lstStyle/>
          <a:p>
            <a:r>
              <a:rPr lang="en-US"/>
              <a:t>introduction</a:t>
            </a:r>
          </a:p>
        </p:txBody>
      </p:sp>
      <p:sp>
        <p:nvSpPr>
          <p:cNvPr id="3" name="Content Placeholder 2">
            <a:extLst>
              <a:ext uri="{FF2B5EF4-FFF2-40B4-BE49-F238E27FC236}">
                <a16:creationId xmlns:a16="http://schemas.microsoft.com/office/drawing/2014/main" id="{940E1600-45CD-8888-C170-03A5CD18B6E7}"/>
              </a:ext>
            </a:extLst>
          </p:cNvPr>
          <p:cNvSpPr>
            <a:spLocks noGrp="1"/>
          </p:cNvSpPr>
          <p:nvPr>
            <p:ph idx="1"/>
          </p:nvPr>
        </p:nvSpPr>
        <p:spPr>
          <a:xfrm>
            <a:off x="1620445" y="2495770"/>
            <a:ext cx="4832373" cy="3028977"/>
          </a:xfrm>
        </p:spPr>
        <p:txBody>
          <a:bodyPr vert="horz" lIns="91440" tIns="45720" rIns="91440" bIns="45720" rtlCol="0" anchor="t">
            <a:noAutofit/>
          </a:bodyPr>
          <a:lstStyle/>
          <a:p>
            <a:pPr marL="0" indent="0">
              <a:lnSpc>
                <a:spcPct val="110000"/>
              </a:lnSpc>
              <a:buNone/>
            </a:pPr>
            <a:endParaRPr lang="en-US" sz="1100"/>
          </a:p>
          <a:p>
            <a:pPr>
              <a:lnSpc>
                <a:spcPct val="110000"/>
              </a:lnSpc>
            </a:pPr>
            <a:r>
              <a:rPr lang="en-US" sz="1400">
                <a:ea typeface="+mn-lt"/>
                <a:cs typeface="+mn-lt"/>
              </a:rPr>
              <a:t>Welcome to this presentation on the traffic light system. Traffic management is a crucial aspect of urban planning and development, and efficient traffic light systems play a vital role in ensuring the smooth flow of vehicles and pedestrians on roads.</a:t>
            </a:r>
            <a:endParaRPr lang="en-US" sz="1400"/>
          </a:p>
          <a:p>
            <a:pPr>
              <a:lnSpc>
                <a:spcPct val="110000"/>
              </a:lnSpc>
            </a:pPr>
            <a:r>
              <a:rPr lang="en-US" sz="1400">
                <a:ea typeface="+mn-lt"/>
                <a:cs typeface="+mn-lt"/>
              </a:rPr>
              <a:t>The purpose of this presentation is to provide an overview of the components used in the traffic light system, the circuit design, code implementation, and a live demonstration of its functionality. We will also discuss the importance of implementing efficient traffic management systems in urban areas.</a:t>
            </a:r>
            <a:endParaRPr lang="en-US" sz="1400"/>
          </a:p>
          <a:p>
            <a:pPr>
              <a:lnSpc>
                <a:spcPct val="110000"/>
              </a:lnSpc>
            </a:pPr>
            <a:endParaRPr lang="en-US" sz="1400"/>
          </a:p>
        </p:txBody>
      </p:sp>
    </p:spTree>
    <p:extLst>
      <p:ext uri="{BB962C8B-B14F-4D97-AF65-F5344CB8AC3E}">
        <p14:creationId xmlns:p14="http://schemas.microsoft.com/office/powerpoint/2010/main" val="1909493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Green colour on the traffic light">
            <a:extLst>
              <a:ext uri="{FF2B5EF4-FFF2-40B4-BE49-F238E27FC236}">
                <a16:creationId xmlns:a16="http://schemas.microsoft.com/office/drawing/2014/main" id="{FFBF4F98-9F67-2F8D-3B01-1287E3031325}"/>
              </a:ext>
            </a:extLst>
          </p:cNvPr>
          <p:cNvPicPr>
            <a:picLocks noChangeAspect="1"/>
          </p:cNvPicPr>
          <p:nvPr/>
        </p:nvPicPr>
        <p:blipFill rotWithShape="1">
          <a:blip r:embed="rId2"/>
          <a:srcRect l="36015" r="18750" b="-3"/>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96E1411-0413-8520-73EC-1707724D3456}"/>
              </a:ext>
            </a:extLst>
          </p:cNvPr>
          <p:cNvSpPr>
            <a:spLocks noGrp="1"/>
          </p:cNvSpPr>
          <p:nvPr>
            <p:ph type="title"/>
          </p:nvPr>
        </p:nvSpPr>
        <p:spPr>
          <a:xfrm>
            <a:off x="940462" y="930205"/>
            <a:ext cx="5512356" cy="892499"/>
          </a:xfrm>
        </p:spPr>
        <p:txBody>
          <a:bodyPr>
            <a:normAutofit/>
          </a:bodyPr>
          <a:lstStyle/>
          <a:p>
            <a:r>
              <a:rPr lang="en-US"/>
              <a:t>Component used</a:t>
            </a:r>
          </a:p>
        </p:txBody>
      </p:sp>
      <p:sp>
        <p:nvSpPr>
          <p:cNvPr id="3" name="Content Placeholder 2">
            <a:extLst>
              <a:ext uri="{FF2B5EF4-FFF2-40B4-BE49-F238E27FC236}">
                <a16:creationId xmlns:a16="http://schemas.microsoft.com/office/drawing/2014/main" id="{7325BB8E-818C-F9B9-AB65-D840FDCA4110}"/>
              </a:ext>
            </a:extLst>
          </p:cNvPr>
          <p:cNvSpPr>
            <a:spLocks noGrp="1"/>
          </p:cNvSpPr>
          <p:nvPr>
            <p:ph idx="1"/>
          </p:nvPr>
        </p:nvSpPr>
        <p:spPr>
          <a:xfrm>
            <a:off x="1552712" y="1936970"/>
            <a:ext cx="4832373" cy="4626354"/>
          </a:xfrm>
        </p:spPr>
        <p:txBody>
          <a:bodyPr vert="horz" lIns="91440" tIns="45720" rIns="91440" bIns="45720" rtlCol="0" anchor="t">
            <a:noAutofit/>
          </a:bodyPr>
          <a:lstStyle/>
          <a:p>
            <a:pPr>
              <a:lnSpc>
                <a:spcPct val="110000"/>
              </a:lnSpc>
            </a:pPr>
            <a:r>
              <a:rPr lang="en-US" sz="1400">
                <a:ea typeface="+mn-lt"/>
                <a:cs typeface="+mn-lt"/>
              </a:rPr>
              <a:t>The traffic light system is composed of several key components that work together to manage traffic flow efficiently. One of the most important components is the PIC16F877A microcontroller, which acts as the brain of the system. It processes the input signals and controls the output signals to ensure that the traffic lights change at the right time.</a:t>
            </a:r>
            <a:endParaRPr lang="en-US" sz="1400"/>
          </a:p>
          <a:p>
            <a:pPr>
              <a:lnSpc>
                <a:spcPct val="110000"/>
              </a:lnSpc>
            </a:pPr>
            <a:r>
              <a:rPr lang="en-US" sz="1400">
                <a:ea typeface="+mn-lt"/>
                <a:cs typeface="+mn-lt"/>
              </a:rPr>
              <a:t>Another crucial component is the common anode seven segment display, which is used to display the countdown timer for each traffic light. This allows drivers and pedestrians to know exactly how much time they have left before the light changes. The 7447 IC decoder is also a vital part of the system, as it converts the binary code from the microcontroller into a format that can be displayed on the seven segment display.</a:t>
            </a:r>
            <a:endParaRPr lang="en-US" sz="1400"/>
          </a:p>
          <a:p>
            <a:pPr>
              <a:lnSpc>
                <a:spcPct val="110000"/>
              </a:lnSpc>
            </a:pPr>
            <a:endParaRPr lang="en-US" sz="1400"/>
          </a:p>
        </p:txBody>
      </p:sp>
    </p:spTree>
    <p:extLst>
      <p:ext uri="{BB962C8B-B14F-4D97-AF65-F5344CB8AC3E}">
        <p14:creationId xmlns:p14="http://schemas.microsoft.com/office/powerpoint/2010/main" val="27419786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PU with binary numbers and blueprint">
            <a:extLst>
              <a:ext uri="{FF2B5EF4-FFF2-40B4-BE49-F238E27FC236}">
                <a16:creationId xmlns:a16="http://schemas.microsoft.com/office/drawing/2014/main" id="{BF68353A-A41D-9993-B882-0ECD96E64C51}"/>
              </a:ext>
            </a:extLst>
          </p:cNvPr>
          <p:cNvPicPr>
            <a:picLocks noChangeAspect="1"/>
          </p:cNvPicPr>
          <p:nvPr/>
        </p:nvPicPr>
        <p:blipFill rotWithShape="1">
          <a:blip r:embed="rId2"/>
          <a:srcRect l="27962" r="22036" b="-2"/>
          <a:stretch/>
        </p:blipFill>
        <p:spPr>
          <a:xfrm>
            <a:off x="6096000" y="-2"/>
            <a:ext cx="6096000"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3E082F9-4B53-36C2-FFF1-E522EE33C975}"/>
              </a:ext>
            </a:extLst>
          </p:cNvPr>
          <p:cNvSpPr>
            <a:spLocks noGrp="1"/>
          </p:cNvSpPr>
          <p:nvPr>
            <p:ph type="title"/>
          </p:nvPr>
        </p:nvSpPr>
        <p:spPr>
          <a:xfrm>
            <a:off x="1081573" y="1223717"/>
            <a:ext cx="4297251" cy="1208587"/>
          </a:xfrm>
        </p:spPr>
        <p:txBody>
          <a:bodyPr>
            <a:normAutofit/>
          </a:bodyPr>
          <a:lstStyle/>
          <a:p>
            <a:pPr>
              <a:lnSpc>
                <a:spcPct val="110000"/>
              </a:lnSpc>
            </a:pPr>
            <a:r>
              <a:rPr lang="en-US" sz="2000"/>
              <a:t>connection of Common Seven Segment with 7447 Decoder</a:t>
            </a:r>
          </a:p>
        </p:txBody>
      </p:sp>
      <p:sp>
        <p:nvSpPr>
          <p:cNvPr id="3" name="Content Placeholder 2">
            <a:extLst>
              <a:ext uri="{FF2B5EF4-FFF2-40B4-BE49-F238E27FC236}">
                <a16:creationId xmlns:a16="http://schemas.microsoft.com/office/drawing/2014/main" id="{2635B1C5-0E44-FDF4-8B93-9089F0AA75F2}"/>
              </a:ext>
            </a:extLst>
          </p:cNvPr>
          <p:cNvSpPr>
            <a:spLocks noGrp="1"/>
          </p:cNvSpPr>
          <p:nvPr>
            <p:ph idx="1"/>
          </p:nvPr>
        </p:nvSpPr>
        <p:spPr>
          <a:xfrm>
            <a:off x="1620445" y="2890881"/>
            <a:ext cx="3758379" cy="2633866"/>
          </a:xfrm>
        </p:spPr>
        <p:txBody>
          <a:bodyPr vert="horz" lIns="91440" tIns="45720" rIns="91440" bIns="45720" rtlCol="0" anchor="t">
            <a:normAutofit/>
          </a:bodyPr>
          <a:lstStyle/>
          <a:p>
            <a:pPr marL="0" indent="0">
              <a:buNone/>
            </a:pPr>
            <a:r>
              <a:rPr lang="en-US" sz="2400" b="1"/>
              <a:t>common Seven Segment Display</a:t>
            </a:r>
            <a:endParaRPr lang="en-US"/>
          </a:p>
          <a:p>
            <a:r>
              <a:rPr lang="en-US">
                <a:ea typeface="+mn-lt"/>
                <a:cs typeface="+mn-lt"/>
              </a:rPr>
              <a:t>A common seven segment display is a type of electronic display device that is used to display decimal numerals.</a:t>
            </a:r>
            <a:endParaRPr lang="en-US"/>
          </a:p>
          <a:p>
            <a:endParaRPr lang="en-US"/>
          </a:p>
        </p:txBody>
      </p:sp>
    </p:spTree>
    <p:extLst>
      <p:ext uri="{BB962C8B-B14F-4D97-AF65-F5344CB8AC3E}">
        <p14:creationId xmlns:p14="http://schemas.microsoft.com/office/powerpoint/2010/main" val="41870243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PU with binary numbers and blueprint">
            <a:extLst>
              <a:ext uri="{FF2B5EF4-FFF2-40B4-BE49-F238E27FC236}">
                <a16:creationId xmlns:a16="http://schemas.microsoft.com/office/drawing/2014/main" id="{A9641CF2-2AB9-0100-1479-9044309FAC64}"/>
              </a:ext>
            </a:extLst>
          </p:cNvPr>
          <p:cNvPicPr>
            <a:picLocks noChangeAspect="1"/>
          </p:cNvPicPr>
          <p:nvPr/>
        </p:nvPicPr>
        <p:blipFill rotWithShape="1">
          <a:blip r:embed="rId2"/>
          <a:srcRect l="27962" r="22036" b="-2"/>
          <a:stretch/>
        </p:blipFill>
        <p:spPr>
          <a:xfrm>
            <a:off x="6096000" y="-2"/>
            <a:ext cx="6096000"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ED30444-0B75-F971-5005-C6380D9F3B06}"/>
              </a:ext>
            </a:extLst>
          </p:cNvPr>
          <p:cNvSpPr>
            <a:spLocks noGrp="1"/>
          </p:cNvSpPr>
          <p:nvPr>
            <p:ph type="title"/>
          </p:nvPr>
        </p:nvSpPr>
        <p:spPr>
          <a:xfrm>
            <a:off x="782418" y="1280160"/>
            <a:ext cx="4596406" cy="1152144"/>
          </a:xfrm>
        </p:spPr>
        <p:txBody>
          <a:bodyPr>
            <a:normAutofit/>
          </a:bodyPr>
          <a:lstStyle/>
          <a:p>
            <a:pPr marL="285750" indent="-285750">
              <a:spcBef>
                <a:spcPts val="1000"/>
              </a:spcBef>
              <a:buFont typeface="Arial"/>
              <a:buChar char="•"/>
            </a:pPr>
            <a:r>
              <a:rPr lang="en-US" b="0">
                <a:latin typeface="Arial"/>
                <a:cs typeface="Arial"/>
              </a:rPr>
              <a:t>7447 Decoder</a:t>
            </a:r>
          </a:p>
          <a:p>
            <a:endParaRPr lang="en-US"/>
          </a:p>
        </p:txBody>
      </p:sp>
      <p:sp>
        <p:nvSpPr>
          <p:cNvPr id="3" name="Content Placeholder 2">
            <a:extLst>
              <a:ext uri="{FF2B5EF4-FFF2-40B4-BE49-F238E27FC236}">
                <a16:creationId xmlns:a16="http://schemas.microsoft.com/office/drawing/2014/main" id="{CD281317-48F9-1DE5-42AF-68A96EA51972}"/>
              </a:ext>
            </a:extLst>
          </p:cNvPr>
          <p:cNvSpPr>
            <a:spLocks noGrp="1"/>
          </p:cNvSpPr>
          <p:nvPr>
            <p:ph idx="1"/>
          </p:nvPr>
        </p:nvSpPr>
        <p:spPr>
          <a:xfrm>
            <a:off x="1620445" y="2890881"/>
            <a:ext cx="3758379" cy="2633866"/>
          </a:xfrm>
        </p:spPr>
        <p:txBody>
          <a:bodyPr vert="horz" lIns="91440" tIns="45720" rIns="91440" bIns="45720" rtlCol="0">
            <a:normAutofit/>
          </a:bodyPr>
          <a:lstStyle/>
          <a:p>
            <a:pPr marL="0" indent="0">
              <a:buNone/>
            </a:pPr>
            <a:endParaRPr lang="en-US"/>
          </a:p>
          <a:p>
            <a:r>
              <a:rPr lang="en-US">
                <a:ea typeface="+mn-lt"/>
                <a:cs typeface="+mn-lt"/>
              </a:rPr>
              <a:t>The 7447 decoder is a BCD to seven segment decoder IC that is used to convert binary coded decimal (BCD) into the seven segment display format.</a:t>
            </a:r>
            <a:endParaRPr lang="en-US"/>
          </a:p>
          <a:p>
            <a:endParaRPr lang="en-US"/>
          </a:p>
        </p:txBody>
      </p:sp>
    </p:spTree>
    <p:extLst>
      <p:ext uri="{BB962C8B-B14F-4D97-AF65-F5344CB8AC3E}">
        <p14:creationId xmlns:p14="http://schemas.microsoft.com/office/powerpoint/2010/main" val="32303640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1E2C3B9A-B4D2-F54D-15F0-06653E1832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068CEB5-F191-9D3E-BAC0-B0E212720F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4"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PU with binary numbers and blueprint">
            <a:extLst>
              <a:ext uri="{FF2B5EF4-FFF2-40B4-BE49-F238E27FC236}">
                <a16:creationId xmlns:a16="http://schemas.microsoft.com/office/drawing/2014/main" id="{E815A735-4316-5806-CCE6-103A01B194FB}"/>
              </a:ext>
            </a:extLst>
          </p:cNvPr>
          <p:cNvPicPr>
            <a:picLocks noChangeAspect="1"/>
          </p:cNvPicPr>
          <p:nvPr/>
        </p:nvPicPr>
        <p:blipFill rotWithShape="1">
          <a:blip r:embed="rId2">
            <a:alphaModFix amt="50000"/>
          </a:blip>
          <a:srcRect l="33875" r="27949" b="-2"/>
          <a:stretch/>
        </p:blipFill>
        <p:spPr>
          <a:xfrm>
            <a:off x="20" y="-1"/>
            <a:ext cx="4654276" cy="6857999"/>
          </a:xfrm>
          <a:prstGeom prst="rect">
            <a:avLst/>
          </a:prstGeom>
        </p:spPr>
      </p:pic>
      <p:sp>
        <p:nvSpPr>
          <p:cNvPr id="13" name="Freeform: Shape 12">
            <a:extLst>
              <a:ext uri="{FF2B5EF4-FFF2-40B4-BE49-F238E27FC236}">
                <a16:creationId xmlns:a16="http://schemas.microsoft.com/office/drawing/2014/main" id="{9464ED38-224B-AB8F-2B4A-18C5B2BE0B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35884" y="931856"/>
            <a:ext cx="10318890" cy="4994960"/>
          </a:xfrm>
          <a:custGeom>
            <a:avLst/>
            <a:gdLst>
              <a:gd name="connsiteX0" fmla="*/ 0 w 4172596"/>
              <a:gd name="connsiteY0" fmla="*/ 0 h 4952999"/>
              <a:gd name="connsiteX1" fmla="*/ 4172596 w 4172596"/>
              <a:gd name="connsiteY1" fmla="*/ 0 h 4952999"/>
              <a:gd name="connsiteX2" fmla="*/ 4172596 w 4172596"/>
              <a:gd name="connsiteY2" fmla="*/ 342900 h 4952999"/>
              <a:gd name="connsiteX3" fmla="*/ 3239761 w 4172596"/>
              <a:gd name="connsiteY3" fmla="*/ 342900 h 4952999"/>
              <a:gd name="connsiteX4" fmla="*/ 3239761 w 4172596"/>
              <a:gd name="connsiteY4" fmla="*/ 1934392 h 4952999"/>
              <a:gd name="connsiteX5" fmla="*/ 4172596 w 4172596"/>
              <a:gd name="connsiteY5" fmla="*/ 1934392 h 4952999"/>
              <a:gd name="connsiteX6" fmla="*/ 4172596 w 4172596"/>
              <a:gd name="connsiteY6" fmla="*/ 4952999 h 4952999"/>
              <a:gd name="connsiteX7" fmla="*/ 0 w 4172596"/>
              <a:gd name="connsiteY7" fmla="*/ 4952999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8" fmla="*/ 3331201 w 4172596"/>
              <a:gd name="connsiteY8" fmla="*/ 2025832 h 4952999"/>
              <a:gd name="connsiteX0" fmla="*/ 3239761 w 4172596"/>
              <a:gd name="connsiteY0" fmla="*/ 1934392 h 4952999"/>
              <a:gd name="connsiteX1" fmla="*/ 4172596 w 4172596"/>
              <a:gd name="connsiteY1" fmla="*/ 1934392 h 4952999"/>
              <a:gd name="connsiteX2" fmla="*/ 4172596 w 4172596"/>
              <a:gd name="connsiteY2" fmla="*/ 4952999 h 4952999"/>
              <a:gd name="connsiteX3" fmla="*/ 0 w 4172596"/>
              <a:gd name="connsiteY3" fmla="*/ 4952999 h 4952999"/>
              <a:gd name="connsiteX4" fmla="*/ 0 w 4172596"/>
              <a:gd name="connsiteY4" fmla="*/ 0 h 4952999"/>
              <a:gd name="connsiteX5" fmla="*/ 4172596 w 4172596"/>
              <a:gd name="connsiteY5" fmla="*/ 0 h 4952999"/>
              <a:gd name="connsiteX6" fmla="*/ 4172596 w 4172596"/>
              <a:gd name="connsiteY6" fmla="*/ 342900 h 4952999"/>
              <a:gd name="connsiteX7" fmla="*/ 3239761 w 4172596"/>
              <a:gd name="connsiteY7"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 name="connsiteX6" fmla="*/ 3239761 w 4172596"/>
              <a:gd name="connsiteY6" fmla="*/ 342900 h 4952999"/>
              <a:gd name="connsiteX0" fmla="*/ 4172596 w 4172596"/>
              <a:gd name="connsiteY0" fmla="*/ 1934392 h 4952999"/>
              <a:gd name="connsiteX1" fmla="*/ 4172596 w 4172596"/>
              <a:gd name="connsiteY1" fmla="*/ 4952999 h 4952999"/>
              <a:gd name="connsiteX2" fmla="*/ 0 w 4172596"/>
              <a:gd name="connsiteY2" fmla="*/ 4952999 h 4952999"/>
              <a:gd name="connsiteX3" fmla="*/ 0 w 4172596"/>
              <a:gd name="connsiteY3" fmla="*/ 0 h 4952999"/>
              <a:gd name="connsiteX4" fmla="*/ 4172596 w 4172596"/>
              <a:gd name="connsiteY4" fmla="*/ 0 h 4952999"/>
              <a:gd name="connsiteX5" fmla="*/ 4172596 w 4172596"/>
              <a:gd name="connsiteY5" fmla="*/ 342900 h 4952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172596" h="4952999">
                <a:moveTo>
                  <a:pt x="4172596" y="1934392"/>
                </a:moveTo>
                <a:lnTo>
                  <a:pt x="4172596" y="4952999"/>
                </a:lnTo>
                <a:lnTo>
                  <a:pt x="0" y="4952999"/>
                </a:lnTo>
                <a:lnTo>
                  <a:pt x="0" y="0"/>
                </a:lnTo>
                <a:lnTo>
                  <a:pt x="4172596" y="0"/>
                </a:lnTo>
                <a:lnTo>
                  <a:pt x="4172596" y="342900"/>
                </a:ln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E69BEC9B-8B79-DC8C-F60B-5285AF5F7450}"/>
              </a:ext>
            </a:extLst>
          </p:cNvPr>
          <p:cNvSpPr>
            <a:spLocks noGrp="1"/>
          </p:cNvSpPr>
          <p:nvPr>
            <p:ph type="title"/>
          </p:nvPr>
        </p:nvSpPr>
        <p:spPr>
          <a:xfrm>
            <a:off x="738786" y="1319622"/>
            <a:ext cx="3481988" cy="1591492"/>
          </a:xfrm>
          <a:noFill/>
        </p:spPr>
        <p:txBody>
          <a:bodyPr>
            <a:normAutofit/>
          </a:bodyPr>
          <a:lstStyle/>
          <a:p>
            <a:r>
              <a:rPr lang="en-US">
                <a:solidFill>
                  <a:schemeClr val="accent1">
                    <a:lumMod val="60000"/>
                    <a:lumOff val="40000"/>
                  </a:schemeClr>
                </a:solidFill>
              </a:rPr>
              <a:t>connection</a:t>
            </a:r>
          </a:p>
        </p:txBody>
      </p:sp>
      <p:sp>
        <p:nvSpPr>
          <p:cNvPr id="3" name="Content Placeholder 2">
            <a:extLst>
              <a:ext uri="{FF2B5EF4-FFF2-40B4-BE49-F238E27FC236}">
                <a16:creationId xmlns:a16="http://schemas.microsoft.com/office/drawing/2014/main" id="{436AFB12-7D50-503E-F341-B1C3F1155D89}"/>
              </a:ext>
            </a:extLst>
          </p:cNvPr>
          <p:cNvSpPr>
            <a:spLocks noGrp="1"/>
          </p:cNvSpPr>
          <p:nvPr>
            <p:ph idx="1"/>
          </p:nvPr>
        </p:nvSpPr>
        <p:spPr>
          <a:xfrm>
            <a:off x="5562600" y="1495741"/>
            <a:ext cx="4988781" cy="3996716"/>
          </a:xfrm>
        </p:spPr>
        <p:txBody>
          <a:bodyPr vert="horz" lIns="91440" tIns="45720" rIns="91440" bIns="45720" rtlCol="0" anchor="t">
            <a:normAutofit/>
          </a:bodyPr>
          <a:lstStyle/>
          <a:p>
            <a:pPr marL="0" indent="0">
              <a:buNone/>
            </a:pPr>
            <a:endParaRPr lang="en-US"/>
          </a:p>
          <a:p>
            <a:r>
              <a:rPr lang="en-US">
                <a:ea typeface="+mn-lt"/>
                <a:cs typeface="+mn-lt"/>
              </a:rPr>
              <a:t>To connect a common seven segment display with a 7447 decoder, connect the BCD inputs (A, B, C, D) of the decoder to the BCD output of the microcontroller or other digital device. Then, connect the seven segment display to the outputs (a, b, c, d, e, f, g) of the decoder. The common pin of the seven segment display should be connected to the common pin of the decoder.</a:t>
            </a:r>
            <a:endParaRPr lang="en-US"/>
          </a:p>
          <a:p>
            <a:endParaRPr lang="en-US"/>
          </a:p>
        </p:txBody>
      </p:sp>
    </p:spTree>
    <p:extLst>
      <p:ext uri="{BB962C8B-B14F-4D97-AF65-F5344CB8AC3E}">
        <p14:creationId xmlns:p14="http://schemas.microsoft.com/office/powerpoint/2010/main" val="212842271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DC22E14B-4FF3-5229-CA86-75E25F3725E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Stock numbers on a digital display">
            <a:extLst>
              <a:ext uri="{FF2B5EF4-FFF2-40B4-BE49-F238E27FC236}">
                <a16:creationId xmlns:a16="http://schemas.microsoft.com/office/drawing/2014/main" id="{4809EFC4-5817-4C11-7FCC-4D85C9298457}"/>
              </a:ext>
            </a:extLst>
          </p:cNvPr>
          <p:cNvPicPr>
            <a:picLocks noChangeAspect="1"/>
          </p:cNvPicPr>
          <p:nvPr/>
        </p:nvPicPr>
        <p:blipFill rotWithShape="1">
          <a:blip r:embed="rId2"/>
          <a:srcRect l="43228" r="17173" b="2"/>
          <a:stretch/>
        </p:blipFill>
        <p:spPr>
          <a:xfrm>
            <a:off x="7537704" y="-2"/>
            <a:ext cx="4654296" cy="6857999"/>
          </a:xfrm>
          <a:prstGeom prst="rect">
            <a:avLst/>
          </a:prstGeom>
        </p:spPr>
      </p:pic>
      <p:sp>
        <p:nvSpPr>
          <p:cNvPr id="11" name="Rectangle 10">
            <a:extLst>
              <a:ext uri="{FF2B5EF4-FFF2-40B4-BE49-F238E27FC236}">
                <a16:creationId xmlns:a16="http://schemas.microsoft.com/office/drawing/2014/main" id="{FA6B968A-A417-B33C-613C-7B1B45542C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5353E5D-6BC3-8B2E-86C7-EB2D4C17B9ED}"/>
              </a:ext>
            </a:extLst>
          </p:cNvPr>
          <p:cNvSpPr>
            <a:spLocks noGrp="1"/>
          </p:cNvSpPr>
          <p:nvPr>
            <p:ph type="title"/>
          </p:nvPr>
        </p:nvSpPr>
        <p:spPr>
          <a:xfrm>
            <a:off x="782418" y="1280160"/>
            <a:ext cx="5670400" cy="1152144"/>
          </a:xfrm>
        </p:spPr>
        <p:txBody>
          <a:bodyPr>
            <a:normAutofit/>
          </a:bodyPr>
          <a:lstStyle/>
          <a:p>
            <a:r>
              <a:rPr lang="en-US"/>
              <a:t>Code implementation</a:t>
            </a:r>
          </a:p>
        </p:txBody>
      </p:sp>
      <p:sp>
        <p:nvSpPr>
          <p:cNvPr id="3" name="Content Placeholder 2">
            <a:extLst>
              <a:ext uri="{FF2B5EF4-FFF2-40B4-BE49-F238E27FC236}">
                <a16:creationId xmlns:a16="http://schemas.microsoft.com/office/drawing/2014/main" id="{DEBF380E-3379-8BB9-EEEB-6FEB7ACD4148}"/>
              </a:ext>
            </a:extLst>
          </p:cNvPr>
          <p:cNvSpPr>
            <a:spLocks noGrp="1"/>
          </p:cNvSpPr>
          <p:nvPr>
            <p:ph idx="1"/>
          </p:nvPr>
        </p:nvSpPr>
        <p:spPr>
          <a:xfrm>
            <a:off x="1620445" y="2890881"/>
            <a:ext cx="4832373" cy="2633866"/>
          </a:xfrm>
        </p:spPr>
        <p:txBody>
          <a:bodyPr vert="horz" lIns="91440" tIns="45720" rIns="91440" bIns="45720" rtlCol="0">
            <a:normAutofit/>
          </a:bodyPr>
          <a:lstStyle/>
          <a:p>
            <a:pPr>
              <a:lnSpc>
                <a:spcPct val="110000"/>
              </a:lnSpc>
            </a:pPr>
            <a:r>
              <a:rPr lang="en-US" sz="1300">
                <a:ea typeface="+mn-lt"/>
                <a:cs typeface="+mn-lt"/>
              </a:rPr>
              <a:t>The code implementation of the traffic light system is a crucial aspect of its functionality. Using </a:t>
            </a:r>
            <a:r>
              <a:rPr lang="en-US" sz="1300" err="1">
                <a:ea typeface="+mn-lt"/>
                <a:cs typeface="+mn-lt"/>
              </a:rPr>
              <a:t>MikroC</a:t>
            </a:r>
            <a:r>
              <a:rPr lang="en-US" sz="1300">
                <a:ea typeface="+mn-lt"/>
                <a:cs typeface="+mn-lt"/>
              </a:rPr>
              <a:t> software, we were able to program the PIC16F877A microcontroller to control the sequence of the traffic lights. The code utilizes a series of if-else statements to determine which light should be on at any given time.</a:t>
            </a:r>
            <a:endParaRPr lang="en-US" sz="1300"/>
          </a:p>
          <a:p>
            <a:pPr>
              <a:lnSpc>
                <a:spcPct val="110000"/>
              </a:lnSpc>
            </a:pPr>
            <a:r>
              <a:rPr lang="en-US" sz="1300">
                <a:ea typeface="+mn-lt"/>
                <a:cs typeface="+mn-lt"/>
              </a:rPr>
              <a:t>Additionally, the code includes a timer function to ensure that each light stays on for the appropriate amount of time before switching to the next one. This helps to regulate traffic flow and prevent accidents. Overall, the code implementation is integral to the success of the traffic light system.</a:t>
            </a:r>
            <a:endParaRPr lang="en-US" sz="1300"/>
          </a:p>
          <a:p>
            <a:pPr>
              <a:lnSpc>
                <a:spcPct val="110000"/>
              </a:lnSpc>
            </a:pPr>
            <a:endParaRPr lang="en-US" sz="1300"/>
          </a:p>
        </p:txBody>
      </p:sp>
    </p:spTree>
    <p:extLst>
      <p:ext uri="{BB962C8B-B14F-4D97-AF65-F5344CB8AC3E}">
        <p14:creationId xmlns:p14="http://schemas.microsoft.com/office/powerpoint/2010/main" val="33773479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9432CB-6AD3-A06A-B11D-D553C3AF5D5C}"/>
              </a:ext>
            </a:extLst>
          </p:cNvPr>
          <p:cNvSpPr>
            <a:spLocks noGrp="1"/>
          </p:cNvSpPr>
          <p:nvPr>
            <p:ph type="title"/>
          </p:nvPr>
        </p:nvSpPr>
        <p:spPr/>
        <p:txBody>
          <a:bodyPr/>
          <a:lstStyle/>
          <a:p>
            <a:endParaRPr lang="en-US"/>
          </a:p>
        </p:txBody>
      </p:sp>
      <p:pic>
        <p:nvPicPr>
          <p:cNvPr id="7" name="Picture 7" descr="A screenshot of a computer program&#10;&#10;Description automatically generated">
            <a:extLst>
              <a:ext uri="{FF2B5EF4-FFF2-40B4-BE49-F238E27FC236}">
                <a16:creationId xmlns:a16="http://schemas.microsoft.com/office/drawing/2014/main" id="{D069A070-7A3A-8613-3051-8646A4D88FA0}"/>
              </a:ext>
            </a:extLst>
          </p:cNvPr>
          <p:cNvPicPr>
            <a:picLocks noGrp="1" noChangeAspect="1"/>
          </p:cNvPicPr>
          <p:nvPr>
            <p:ph idx="1"/>
          </p:nvPr>
        </p:nvPicPr>
        <p:blipFill>
          <a:blip r:embed="rId2"/>
          <a:stretch>
            <a:fillRect/>
          </a:stretch>
        </p:blipFill>
        <p:spPr>
          <a:xfrm>
            <a:off x="192896" y="-11503"/>
            <a:ext cx="12195463" cy="6879212"/>
          </a:xfrm>
        </p:spPr>
      </p:pic>
    </p:spTree>
    <p:extLst>
      <p:ext uri="{BB962C8B-B14F-4D97-AF65-F5344CB8AC3E}">
        <p14:creationId xmlns:p14="http://schemas.microsoft.com/office/powerpoint/2010/main" val="3470194646"/>
      </p:ext>
    </p:extLst>
  </p:cSld>
  <p:clrMapOvr>
    <a:masterClrMapping/>
  </p:clrMapOvr>
</p:sld>
</file>

<file path=ppt/theme/theme1.xml><?xml version="1.0" encoding="utf-8"?>
<a:theme xmlns:a="http://schemas.openxmlformats.org/drawingml/2006/main" name="LimelightVTI">
  <a:themeElements>
    <a:clrScheme name="Limelight">
      <a:dk1>
        <a:sysClr val="windowText" lastClr="000000"/>
      </a:dk1>
      <a:lt1>
        <a:sysClr val="window" lastClr="FFFFFF"/>
      </a:lt1>
      <a:dk2>
        <a:srgbClr val="23353B"/>
      </a:dk2>
      <a:lt2>
        <a:srgbClr val="E0DDD8"/>
      </a:lt2>
      <a:accent1>
        <a:srgbClr val="90A208"/>
      </a:accent1>
      <a:accent2>
        <a:srgbClr val="6A8755"/>
      </a:accent2>
      <a:accent3>
        <a:srgbClr val="49716B"/>
      </a:accent3>
      <a:accent4>
        <a:srgbClr val="A16F7C"/>
      </a:accent4>
      <a:accent5>
        <a:srgbClr val="B16455"/>
      </a:accent5>
      <a:accent6>
        <a:srgbClr val="E08350"/>
      </a:accent6>
      <a:hlink>
        <a:srgbClr val="5F864B"/>
      </a:hlink>
      <a:folHlink>
        <a:srgbClr val="3F877D"/>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17</Slides>
  <Notes>0</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LimelightVTI</vt:lpstr>
      <vt:lpstr>Lighting Up the Streets: Building a Traffic Light System with PIC16F877A and 7-Segment Display</vt:lpstr>
      <vt:lpstr>Introduction .Components Used .connection of common anode seven segment .Circuit Design .Code Implementation .Conclusion </vt:lpstr>
      <vt:lpstr>introduction</vt:lpstr>
      <vt:lpstr>Component used</vt:lpstr>
      <vt:lpstr>connection of Common Seven Segment with 7447 Decoder</vt:lpstr>
      <vt:lpstr>7447 Decoder </vt:lpstr>
      <vt:lpstr>connection</vt:lpstr>
      <vt:lpstr>Code implementation</vt:lpstr>
      <vt:lpstr>PowerPoint Presentation</vt:lpstr>
      <vt:lpstr>PowerPoint Presentation</vt:lpstr>
      <vt:lpstr>PowerPoint Presentation</vt:lpstr>
      <vt:lpstr>PowerPoint Presentation</vt:lpstr>
      <vt:lpstr>Circuit Design </vt:lpstr>
      <vt:lpstr>PowerPoint Presentation</vt:lpstr>
      <vt:lpstr>    Simple flowchart</vt:lpstr>
      <vt:lpstr>PowerPoint Presentation</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revision>1</cp:revision>
  <dcterms:created xsi:type="dcterms:W3CDTF">2023-07-31T04:04:23Z</dcterms:created>
  <dcterms:modified xsi:type="dcterms:W3CDTF">2023-08-01T15:55:17Z</dcterms:modified>
</cp:coreProperties>
</file>

<file path=docProps/thumbnail.jpeg>
</file>